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EC7A9B1-5F3E-4482-B97F-657E2E06C3BF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8333D9B-309E-41BE-A44E-59905C062A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Ozone Shield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13-2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Protecting the Ozone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31241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Montreal Protocol (then a 2</a:t>
            </a:r>
            <a:r>
              <a:rPr lang="en-US" baseline="30000" dirty="0" smtClean="0"/>
              <a:t>nd</a:t>
            </a:r>
            <a:r>
              <a:rPr lang="en-US" dirty="0" smtClean="0"/>
              <a:t> conference in Denmark)</a:t>
            </a:r>
          </a:p>
          <a:p>
            <a:pPr lvl="1"/>
            <a:r>
              <a:rPr lang="en-US" dirty="0" smtClean="0"/>
              <a:t>Group of nations agreed to eliminate most CFCs by 1995</a:t>
            </a:r>
          </a:p>
          <a:p>
            <a:pPr lvl="1"/>
            <a:r>
              <a:rPr lang="en-US" dirty="0" smtClean="0"/>
              <a:t>Companies developed CFC replacements</a:t>
            </a:r>
          </a:p>
          <a:p>
            <a:r>
              <a:rPr lang="en-US" dirty="0" smtClean="0"/>
              <a:t>International environmental success story</a:t>
            </a:r>
          </a:p>
          <a:p>
            <a:r>
              <a:rPr lang="en-US" dirty="0" smtClean="0"/>
              <a:t>Not over:  CFCs remain active in the stratosphere for 60-120 years</a:t>
            </a:r>
            <a:endParaRPr lang="en-US" dirty="0"/>
          </a:p>
        </p:txBody>
      </p:sp>
      <p:pic>
        <p:nvPicPr>
          <p:cNvPr id="4" name="Picture 3" descr="13_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495801"/>
            <a:ext cx="57912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Ozone Layer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75191"/>
            <a:ext cx="5029200" cy="46256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Area in the stratosphere where ozone is highly concentrated</a:t>
            </a:r>
          </a:p>
          <a:p>
            <a:pPr lvl="1"/>
            <a:r>
              <a:rPr lang="en-US" dirty="0" smtClean="0"/>
              <a:t>Ozone: 3 atoms of oxygen (O3)</a:t>
            </a:r>
          </a:p>
          <a:p>
            <a:pPr lvl="1"/>
            <a:r>
              <a:rPr lang="en-US" dirty="0" smtClean="0"/>
              <a:t>Absorbs most of the harmful ultraviolet (UV) radiation from the sun</a:t>
            </a:r>
          </a:p>
          <a:p>
            <a:pPr lvl="1"/>
            <a:r>
              <a:rPr lang="en-US" dirty="0" smtClean="0"/>
              <a:t>Acts like a sunscreen for the </a:t>
            </a:r>
            <a:r>
              <a:rPr lang="en-US" dirty="0" err="1" smtClean="0"/>
              <a:t>Earthh</a:t>
            </a:r>
            <a:endParaRPr lang="en-US" dirty="0"/>
          </a:p>
        </p:txBody>
      </p:sp>
      <p:pic>
        <p:nvPicPr>
          <p:cNvPr id="7" name="Picture 6" descr="13_0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676400"/>
            <a:ext cx="35814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Chemicals That Cause Ozone Depletion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Chlorofluorocarbons (CFCs)</a:t>
            </a:r>
          </a:p>
          <a:p>
            <a:pPr lvl="1"/>
            <a:r>
              <a:rPr lang="en-US" dirty="0" smtClean="0"/>
              <a:t>Human-made chemicals</a:t>
            </a:r>
          </a:p>
          <a:p>
            <a:pPr lvl="1"/>
            <a:r>
              <a:rPr lang="en-US" dirty="0" smtClean="0"/>
              <a:t>Nonpoisonous, nonflammable, don’t corrode metals</a:t>
            </a:r>
          </a:p>
          <a:p>
            <a:pPr lvl="1"/>
            <a:r>
              <a:rPr lang="en-US" dirty="0" smtClean="0"/>
              <a:t>Became popular as coolants in refrigerators &amp; air conditioners and a propellant in spray cans of deodorants, insecticides, paint, etc.</a:t>
            </a:r>
          </a:p>
          <a:p>
            <a:pPr lvl="1"/>
            <a:r>
              <a:rPr lang="en-US" dirty="0" smtClean="0"/>
              <a:t>At Earth’s surface are chemically stable (don’t combine or break down)</a:t>
            </a:r>
          </a:p>
          <a:p>
            <a:pPr lvl="1"/>
            <a:r>
              <a:rPr lang="en-US" dirty="0" smtClean="0"/>
              <a:t>But CFC molecules break apart high in the stratosphere (by UV radiation)</a:t>
            </a:r>
          </a:p>
          <a:p>
            <a:pPr lvl="1"/>
            <a:r>
              <a:rPr lang="en-US" dirty="0" smtClean="0"/>
              <a:t>Parts of the CFC molecule destroy protective ozone</a:t>
            </a:r>
          </a:p>
          <a:p>
            <a:pPr lvl="1"/>
            <a:r>
              <a:rPr lang="en-US" dirty="0" smtClean="0"/>
              <a:t>A single chlorine atom from CFC can destroy 100,00 ozone molecules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_0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86106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Ozone 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Thinning of stratospheric ozone that occurs over the poles during the spring</a:t>
            </a:r>
          </a:p>
          <a:p>
            <a:r>
              <a:rPr lang="en-US" dirty="0" smtClean="0"/>
              <a:t>First discovered in 1985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the Ozone Hole 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During the dark polar winter, strong circulating winds over Antarctica isolate cold air from surrounding warmer air</a:t>
            </a:r>
          </a:p>
          <a:p>
            <a:r>
              <a:rPr lang="en-US" dirty="0" smtClean="0"/>
              <a:t>Air within the vortex grows extremely cold</a:t>
            </a:r>
          </a:p>
          <a:p>
            <a:r>
              <a:rPr lang="en-US" dirty="0" smtClean="0"/>
              <a:t>High altitude clouds made of water &amp; nitric acid begin to form</a:t>
            </a:r>
          </a:p>
          <a:p>
            <a:r>
              <a:rPr lang="en-US" dirty="0" smtClean="0"/>
              <a:t>Here the products of CFCs are converted to molecular chlorine</a:t>
            </a:r>
          </a:p>
          <a:p>
            <a:r>
              <a:rPr lang="en-US" dirty="0" smtClean="0"/>
              <a:t>When the sunlight returns to the South Pole in spring, chlorine is split into 2 chlorine atoms by UV radiation</a:t>
            </a:r>
          </a:p>
          <a:p>
            <a:r>
              <a:rPr lang="en-US" dirty="0" smtClean="0"/>
              <a:t>The chlorine atoms rapidly destroy ozone</a:t>
            </a:r>
          </a:p>
          <a:p>
            <a:r>
              <a:rPr lang="en-US" dirty="0" smtClean="0"/>
              <a:t>Causes a thin spot which lasts for several months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Ozone from Pollution Can’t Fix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Ozone is very chemically reactive</a:t>
            </a:r>
          </a:p>
          <a:p>
            <a:r>
              <a:rPr lang="en-US" dirty="0" smtClean="0"/>
              <a:t>Ozone produced by pollution breaks down or combines with other substances in the troposphere long before it can reach the stratosphere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Ozone Thinning on Humans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UV light damages DNA</a:t>
            </a:r>
          </a:p>
          <a:p>
            <a:r>
              <a:rPr lang="en-US" dirty="0" smtClean="0"/>
              <a:t>Makes the body more susceptible to skin cancer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Ozone Thinning on Animals &amp;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High levels of UV light can kill phytoplankton in oceans</a:t>
            </a:r>
          </a:p>
          <a:p>
            <a:pPr lvl="1"/>
            <a:r>
              <a:rPr lang="en-US" dirty="0" smtClean="0"/>
              <a:t>Disrupt food chains &amp; reduce fish harvests</a:t>
            </a:r>
          </a:p>
          <a:p>
            <a:pPr lvl="1"/>
            <a:r>
              <a:rPr lang="en-US" dirty="0" smtClean="0"/>
              <a:t>Increase the amount of CO2 in the atmosphere</a:t>
            </a:r>
          </a:p>
          <a:p>
            <a:r>
              <a:rPr lang="en-US" dirty="0" smtClean="0"/>
              <a:t>Especially damaging for amphibians</a:t>
            </a:r>
          </a:p>
          <a:p>
            <a:pPr lvl="1"/>
            <a:r>
              <a:rPr lang="en-US" dirty="0" smtClean="0"/>
              <a:t>Lay eggs without shells in shallow water</a:t>
            </a:r>
          </a:p>
          <a:p>
            <a:pPr lvl="1"/>
            <a:r>
              <a:rPr lang="en-US" dirty="0" smtClean="0"/>
              <a:t>More UV light may kill more eggs &amp; put populations at risk</a:t>
            </a:r>
          </a:p>
          <a:p>
            <a:r>
              <a:rPr lang="en-US" dirty="0" smtClean="0"/>
              <a:t>Interferes with photosynthesis</a:t>
            </a:r>
          </a:p>
          <a:p>
            <a:r>
              <a:rPr lang="en-US" dirty="0" smtClean="0"/>
              <a:t>Can result in lower crop yields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</TotalTime>
  <Words>402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The Ozone Shield</vt:lpstr>
      <vt:lpstr>Ozone Layer</vt:lpstr>
      <vt:lpstr>Chemicals That Cause Ozone Depletion</vt:lpstr>
      <vt:lpstr>Slide 4</vt:lpstr>
      <vt:lpstr>The Ozone Hole</vt:lpstr>
      <vt:lpstr>How Does the Ozone Hole Form?</vt:lpstr>
      <vt:lpstr>Ozone from Pollution Can’t Fix the Problem</vt:lpstr>
      <vt:lpstr>Effects of Ozone Thinning on Humans</vt:lpstr>
      <vt:lpstr>Effects of Ozone Thinning on Animals &amp; Plants</vt:lpstr>
      <vt:lpstr>Protecting the Ozone Layer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Ozone Shield</dc:title>
  <dc:creator>Hazleton Area School District</dc:creator>
  <cp:lastModifiedBy>Hazleton Area School District</cp:lastModifiedBy>
  <cp:revision>4</cp:revision>
  <dcterms:created xsi:type="dcterms:W3CDTF">2010-03-04T12:07:37Z</dcterms:created>
  <dcterms:modified xsi:type="dcterms:W3CDTF">2010-03-04T12:26:53Z</dcterms:modified>
</cp:coreProperties>
</file>